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6"/>
  </p:notesMasterIdLst>
  <p:sldIdLst>
    <p:sldId id="258" r:id="rId2"/>
    <p:sldId id="259" r:id="rId3"/>
    <p:sldId id="260" r:id="rId4"/>
    <p:sldId id="261" r:id="rId5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92" autoAdjust="0"/>
    <p:restoredTop sz="94660"/>
  </p:normalViewPr>
  <p:slideViewPr>
    <p:cSldViewPr snapToGrid="0">
      <p:cViewPr varScale="1">
        <p:scale>
          <a:sx n="94" d="100"/>
          <a:sy n="94" d="100"/>
        </p:scale>
        <p:origin x="94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E7C6A1-BD9A-4FFB-9B54-1F7C3BCC31CE}" type="datetimeFigureOut">
              <a:rPr lang="en-US" smtClean="0"/>
              <a:t>5/17/2021</a:t>
            </a:fld>
            <a:endParaRPr lang="en-US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9840E3-3120-4F98-99C1-015931E46048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49319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Hide Master">
            <a:extLst>
              <a:ext uri="{FF2B5EF4-FFF2-40B4-BE49-F238E27FC236}">
                <a16:creationId xmlns:a16="http://schemas.microsoft.com/office/drawing/2014/main" id="{8065A532-8D88-4DA2-9C63-12717EA3F899}"/>
              </a:ext>
            </a:extLst>
          </p:cNvPr>
          <p:cNvSpPr/>
          <p:nvPr userDrawn="1"/>
        </p:nvSpPr>
        <p:spPr>
          <a:xfrm>
            <a:off x="0" y="1"/>
            <a:ext cx="12192000" cy="685799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ICRA Image">
            <a:extLst>
              <a:ext uri="{FF2B5EF4-FFF2-40B4-BE49-F238E27FC236}">
                <a16:creationId xmlns:a16="http://schemas.microsoft.com/office/drawing/2014/main" id="{09A462E7-2430-489F-95DD-EABDAF2C3C93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20000"/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D74EEBA8-D056-4934-BFE6-BC1B71220E6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58027433-38AE-405C-B1A9-434F5D942BD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CA62802-629D-4FFA-8CCE-8C865D84421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43670" y="6356350"/>
            <a:ext cx="1002063" cy="365125"/>
          </a:xfrm>
        </p:spPr>
        <p:txBody>
          <a:bodyPr/>
          <a:lstStyle/>
          <a:p>
            <a:fld id="{ED342124-BEC4-49C2-A756-48C6F51BFE8C}" type="datetime3">
              <a:rPr lang="en-GB" smtClean="0"/>
              <a:t>17 May, 2021</a:t>
            </a:fld>
            <a:endParaRPr lang="en-US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1384616-03B7-4C37-B703-82DE7819AC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Workshop on Semantic Representations for Robotics through Continuous Interaction and Incremental Learning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F6A5780-C853-49C5-A32C-4E0C78870E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DC28E-F9C6-4B86-BCBF-675A79EF4BF2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7341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93AEF17-93A9-4692-99D0-47ED621233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41802EB3-620D-43D3-8EBF-7027D31C0A0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F1CEFE0-5420-46EB-B166-7E94087DB0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013744-A3D6-4D73-ABC2-E800A5658AC0}" type="datetime3">
              <a:rPr lang="en-GB" smtClean="0"/>
              <a:t>17 May, 2021</a:t>
            </a:fld>
            <a:endParaRPr lang="en-US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F130200-7521-4934-A6A7-A41D1B7E85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Workshop on Semantic Representations for Robotics through Continuous Interaction and Incremental Learning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935D783-E67B-415D-929A-5E727704EB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DC28E-F9C6-4B86-BCBF-675A79EF4BF2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16323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6ED61197-AF7F-4931-A66F-D6B259689DB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D6E2BC3A-48E4-4235-A7AD-66B7FF04204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AB88523-F8C3-4E93-88E2-294DC66486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B923A-660B-42A9-80CC-43B2CC61A40D}" type="datetime3">
              <a:rPr lang="en-GB" smtClean="0"/>
              <a:t>17 May, 2021</a:t>
            </a:fld>
            <a:endParaRPr lang="en-US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4476CD8-26A9-457B-8711-21060B702E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Workshop on Semantic Representations for Robotics through Continuous Interaction and Incremental Learning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F1F7378-90D4-44E1-A700-EA1A8D87CD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DC28E-F9C6-4B86-BCBF-675A79EF4BF2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85691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6FC17B6-4C3B-4681-B699-6CEA05BF18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28245AB1-1677-474A-979F-E93449BFAB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CC48F-45B1-42D8-B8EE-0CD0DE1DD982}" type="datetime3">
              <a:rPr lang="en-GB" smtClean="0"/>
              <a:t>17 May, 2021</a:t>
            </a:fld>
            <a:endParaRPr lang="en-US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9C02835A-401A-4EFE-8848-79EB3FF247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Workshop on Semantic Representations for Robotics through Continuous Interaction and Incremental Learning</a:t>
            </a:r>
            <a:endParaRPr lang="en-US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C7BA3954-5E40-4182-B732-E4FF9162D5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DC28E-F9C6-4B86-BCBF-675A79EF4BF2}" type="slidenum">
              <a:rPr lang="en-US" smtClean="0"/>
              <a:t>‹Nr.›</a:t>
            </a:fld>
            <a:endParaRPr lang="en-US"/>
          </a:p>
        </p:txBody>
      </p:sp>
      <p:sp>
        <p:nvSpPr>
          <p:cNvPr id="6" name="Inhaltsplatzhalter 2">
            <a:extLst>
              <a:ext uri="{FF2B5EF4-FFF2-40B4-BE49-F238E27FC236}">
                <a16:creationId xmlns:a16="http://schemas.microsoft.com/office/drawing/2014/main" id="{60C2A05E-7F50-4797-8BBD-21EC8B8D6C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1867" y="1825625"/>
            <a:ext cx="11108266" cy="4351338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50056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7FFBB95-6B08-48E1-BB24-1FCD67BF65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A5EFA3BB-E430-48BD-ACD5-F426B07520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3B40266-29C5-47FE-A92F-B07E06FAD7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72E4C-E3A6-4F6F-87C3-4C0A7EED445B}" type="datetime3">
              <a:rPr lang="en-GB" smtClean="0"/>
              <a:t>17 May, 2021</a:t>
            </a:fld>
            <a:endParaRPr lang="en-US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7BE95E1-6427-479C-A481-7ACB9BB65D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Workshop on Semantic Representations for Robotics through Continuous Interaction and Incremental Learning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F68A284-588D-44D0-BA61-0C228273B3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DC28E-F9C6-4B86-BCBF-675A79EF4BF2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47505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0DDC2D7-F282-4A8B-8BBD-F0DF4FF401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F91F97A-D7EB-4EA3-8870-9BE0D12F25A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398194C4-E62E-4824-9884-233184D9F6A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CF83724A-855B-4004-9530-F69817E749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524E47-6507-4E9C-A034-FF60D9965484}" type="datetime3">
              <a:rPr lang="en-GB" smtClean="0"/>
              <a:t>17 May, 2021</a:t>
            </a:fld>
            <a:endParaRPr lang="en-US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790BC3B0-985B-4FD2-B015-6661F576CC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Workshop on Semantic Representations for Robotics through Continuous Interaction and Incremental Learning</a:t>
            </a:r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A5926633-2D60-45D5-BBA1-BFAC64262E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DC28E-F9C6-4B86-BCBF-675A79EF4BF2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8325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A6BA328-0279-4125-9F6F-1D0B6F6915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859667D3-6E3D-4AE0-9315-FF8A07E706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72E57DE0-1ED9-4CFD-BC1A-9A78B79332F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68CA8459-7C91-4754-AF97-3758192982C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C4D41880-9CBB-481B-8915-4BB09F91300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6E138E98-4B40-4656-852A-E52967328B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B4198-8CE9-497E-A01D-6421FE6CF7D9}" type="datetime3">
              <a:rPr lang="en-GB" smtClean="0"/>
              <a:t>17 May, 2021</a:t>
            </a:fld>
            <a:endParaRPr lang="en-US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D949E255-37AC-4CE3-BCD7-49789BB145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Workshop on Semantic Representations for Robotics through Continuous Interaction and Incremental Learning</a:t>
            </a:r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6072E7BE-0CD3-4814-AB15-2528A3F63A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DC28E-F9C6-4B86-BCBF-675A79EF4BF2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24522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0FBDC20-D992-4837-8724-D69F3CFF96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2748A176-155E-4584-AA43-88C8F9CA23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4CFA3-BC49-4EC2-80F9-E1BCA258EB63}" type="datetime3">
              <a:rPr lang="en-GB" smtClean="0"/>
              <a:t>17 May, 2021</a:t>
            </a:fld>
            <a:endParaRPr lang="en-US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CB6998A3-283A-4FC1-98DC-A878893191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Workshop on Semantic Representations for Robotics through Continuous Interaction and Incremental Learning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041E5F4A-456B-4A5C-8E74-C5E9263FB0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DC28E-F9C6-4B86-BCBF-675A79EF4BF2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08361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864F1D60-4E3D-46C5-93C4-C032D24867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B0B10-1A00-47C3-BFAA-2BC6B49A548F}" type="datetime3">
              <a:rPr lang="en-GB" smtClean="0"/>
              <a:t>17 May, 2021</a:t>
            </a:fld>
            <a:endParaRPr lang="en-US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8F7CEA68-EFE5-4D1B-B7FD-F90F2A86C0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Workshop on Semantic Representations for Robotics through Continuous Interaction and Incremental Learning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EAC8D7EC-FE6D-445F-A89D-D2418A1A3C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DC28E-F9C6-4B86-BCBF-675A79EF4BF2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32571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7346D14-AA44-49CC-B49E-C8677DD204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F61A91C-29CD-4A8A-B3E7-3EC6081787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AE75C08F-C87B-40C0-B9DD-B16BBC01439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678324EB-EA13-4849-85CC-067F41AB28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A50B5-D018-4C8E-8194-03396B4416CB}" type="datetime3">
              <a:rPr lang="en-GB" smtClean="0"/>
              <a:t>17 May, 2021</a:t>
            </a:fld>
            <a:endParaRPr lang="en-US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2ED65EB1-C86E-4DAB-94BE-5427E799E1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Workshop on Semantic Representations for Robotics through Continuous Interaction and Incremental Learning</a:t>
            </a:r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B1E93DE9-3DAD-40E1-9831-D6BF499455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DC28E-F9C6-4B86-BCBF-675A79EF4BF2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30308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A19811A-D160-44E4-84B5-DB16661212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18F49352-5DB5-45D0-A0E8-5563E2DC96E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784207A5-B298-4AAB-AAB1-D29DA83DB9F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01DA5D65-93BB-4454-A423-93CDE172EC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E33E9-100C-44A7-AF94-8C6FB9DA47C0}" type="datetime3">
              <a:rPr lang="en-GB" smtClean="0"/>
              <a:t>17 May, 2021</a:t>
            </a:fld>
            <a:endParaRPr lang="en-US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28FEBA56-FDE3-4086-9C7F-9B78CFBD7B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Workshop on Semantic Representations for Robotics through Continuous Interaction and Incremental Learning</a:t>
            </a:r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60114994-4400-45FB-AFCC-01F1C32F3D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DC28E-F9C6-4B86-BCBF-675A79EF4BF2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73317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7C33CA93-E293-4FBC-BC7F-C1CD36E281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1867" y="365125"/>
            <a:ext cx="11108266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AF30B09F-1FC7-41C7-AED0-A377631C9B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41867" y="1825625"/>
            <a:ext cx="11108266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US" dirty="0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3F29C7B-3BE0-40E3-A520-9CEA9DB8EAA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43670" y="6356350"/>
            <a:ext cx="117139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51E267-D9E3-4204-A4EA-B8D5D2430F64}" type="datetime3">
              <a:rPr lang="en-GB" smtClean="0"/>
              <a:t>17 May, 2021</a:t>
            </a:fld>
            <a:endParaRPr lang="en-US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71318E4-9436-483B-971D-CBC4C777DE5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105203" y="6356350"/>
            <a:ext cx="758767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Workshop on Semantic Representations for Robotics through Continuous Interaction and Incremental Learning</a:t>
            </a:r>
            <a:endParaRPr lang="en-US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F73AEBB-B908-4B03-AB46-30E3BF55CB9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220134" y="6354337"/>
            <a:ext cx="533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7DC28E-F9C6-4B86-BCBF-675A79EF4BF2}" type="slidenum">
              <a:rPr lang="en-US" smtClean="0"/>
              <a:t>‹Nr.›</a:t>
            </a:fld>
            <a:endParaRPr lang="en-US"/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372A0186-2C2D-4DB5-9DC6-6EA1FE0C19BD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26133" y="6311900"/>
            <a:ext cx="345733" cy="450000"/>
          </a:xfrm>
          <a:prstGeom prst="rect">
            <a:avLst/>
          </a:prstGeom>
        </p:spPr>
      </p:pic>
      <p:cxnSp>
        <p:nvCxnSpPr>
          <p:cNvPr id="11" name="Gerade Verbindung 11">
            <a:extLst>
              <a:ext uri="{FF2B5EF4-FFF2-40B4-BE49-F238E27FC236}">
                <a16:creationId xmlns:a16="http://schemas.microsoft.com/office/drawing/2014/main" id="{732375E0-D689-4D8D-B140-5B90EA92A4F0}"/>
              </a:ext>
            </a:extLst>
          </p:cNvPr>
          <p:cNvCxnSpPr>
            <a:cxnSpLocks/>
          </p:cNvCxnSpPr>
          <p:nvPr userDrawn="1"/>
        </p:nvCxnSpPr>
        <p:spPr>
          <a:xfrm>
            <a:off x="220134" y="6236232"/>
            <a:ext cx="11751733" cy="0"/>
          </a:xfrm>
          <a:prstGeom prst="line">
            <a:avLst/>
          </a:prstGeom>
          <a:ln w="1905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721475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07B7612-7D32-4544-8763-0EB58EA46AD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effectLst>
                  <a:glow rad="101600">
                    <a:schemeClr val="bg1">
                      <a:alpha val="60000"/>
                    </a:schemeClr>
                  </a:glow>
                </a:effectLst>
              </a:rPr>
              <a:t>Workshop Series on Semantic Representations for Robotics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1F16B0FA-F639-496D-A42D-53C86580F76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>
                <a:effectLst>
                  <a:glow rad="101600">
                    <a:schemeClr val="bg1">
                      <a:alpha val="60000"/>
                    </a:schemeClr>
                  </a:glow>
                </a:effectLst>
              </a:rPr>
              <a:t>Semantic Representations for Robotics </a:t>
            </a:r>
            <a:br>
              <a:rPr lang="en-US" dirty="0">
                <a:effectLst>
                  <a:glow rad="101600">
                    <a:schemeClr val="bg1">
                      <a:alpha val="60000"/>
                    </a:schemeClr>
                  </a:glow>
                </a:effectLst>
              </a:rPr>
            </a:br>
            <a:r>
              <a:rPr lang="en-US" dirty="0">
                <a:effectLst>
                  <a:glow rad="101600">
                    <a:schemeClr val="bg1">
                      <a:alpha val="60000"/>
                    </a:schemeClr>
                  </a:glow>
                </a:effectLst>
              </a:rPr>
              <a:t>through Continuous Interaction and Incremental Learning</a:t>
            </a:r>
          </a:p>
          <a:p>
            <a:r>
              <a:rPr lang="en-US" dirty="0">
                <a:effectLst>
                  <a:glow rad="101600">
                    <a:schemeClr val="bg1">
                      <a:alpha val="60000"/>
                    </a:schemeClr>
                  </a:glow>
                </a:effectLst>
              </a:rPr>
              <a:t>ICRA 2021</a:t>
            </a:r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A2363EBB-ABBB-4544-821B-0512B224B93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76536" y="5667404"/>
            <a:ext cx="691464" cy="9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09901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el 21">
            <a:extLst>
              <a:ext uri="{FF2B5EF4-FFF2-40B4-BE49-F238E27FC236}">
                <a16:creationId xmlns:a16="http://schemas.microsoft.com/office/drawing/2014/main" id="{AD1696DE-D314-47F7-BE47-9488CA924B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&lt;Your Name&gt;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5BE7B476-4907-4572-8856-F304BDD627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8ADD0-1759-48CE-9A09-0C7EB42C218B}" type="datetime3">
              <a:rPr lang="en-GB" smtClean="0"/>
              <a:pPr/>
              <a:t>17 May, 2021</a:t>
            </a:fld>
            <a:endParaRPr lang="en-US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8C82F91F-C2D1-43CA-BEE5-30C6EAFFD9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Workshop on Semantic Representations for Robotics through Continuous Interaction and Incremental Learning</a:t>
            </a:r>
            <a:endParaRPr lang="en-US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176E174C-AFCA-4B2B-B447-D729857D66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DC28E-F9C6-4B86-BCBF-675A79EF4BF2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23" name="Inhaltsplatzhalter 22">
            <a:extLst>
              <a:ext uri="{FF2B5EF4-FFF2-40B4-BE49-F238E27FC236}">
                <a16:creationId xmlns:a16="http://schemas.microsoft.com/office/drawing/2014/main" id="{AB445E67-F074-48D0-AA68-1C082E1FB4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Institution: </a:t>
            </a:r>
            <a:r>
              <a:rPr lang="en-US" dirty="0"/>
              <a:t>&lt;Sample University, Country&gt;</a:t>
            </a:r>
          </a:p>
          <a:p>
            <a:r>
              <a:rPr lang="en-US" b="1" dirty="0"/>
              <a:t>Research interests: </a:t>
            </a:r>
            <a:r>
              <a:rPr lang="en-US" dirty="0"/>
              <a:t>&lt;Motion Generation, Learning from Demonstration&gt;</a:t>
            </a:r>
          </a:p>
          <a:p>
            <a:r>
              <a:rPr lang="en-US" b="1" dirty="0"/>
              <a:t>Recent publications:</a:t>
            </a:r>
          </a:p>
          <a:p>
            <a:pPr lvl="1"/>
            <a:r>
              <a:rPr lang="en-US" sz="2000" dirty="0"/>
              <a:t>&lt;Name, Name, and Name: “</a:t>
            </a:r>
            <a:r>
              <a:rPr lang="en-US" sz="2000" i="1" dirty="0"/>
              <a:t>Publication about a Research Topic”, </a:t>
            </a:r>
            <a:r>
              <a:rPr lang="en-US" sz="2000" dirty="0"/>
              <a:t>ICRA 2020</a:t>
            </a:r>
            <a:r>
              <a:rPr lang="en-US" sz="2000" i="1" dirty="0"/>
              <a:t>&gt;</a:t>
            </a:r>
          </a:p>
          <a:p>
            <a:pPr lvl="1"/>
            <a:r>
              <a:rPr lang="en-US" sz="2000" dirty="0"/>
              <a:t>&lt;Name, Name, and Name: “</a:t>
            </a:r>
            <a:r>
              <a:rPr lang="en-US" sz="2000" i="1" dirty="0"/>
              <a:t>Publication about a Research Topic”, </a:t>
            </a:r>
            <a:r>
              <a:rPr lang="en-US" sz="2000" dirty="0"/>
              <a:t>ICRA 2020</a:t>
            </a:r>
            <a:r>
              <a:rPr lang="en-US" sz="2000" i="1" dirty="0"/>
              <a:t>&gt;</a:t>
            </a:r>
            <a:endParaRPr lang="en-US" sz="2000" dirty="0"/>
          </a:p>
          <a:p>
            <a:pPr lvl="1"/>
            <a:r>
              <a:rPr lang="en-US" sz="2000" dirty="0"/>
              <a:t>&lt;Name, Name, and Name: “</a:t>
            </a:r>
            <a:r>
              <a:rPr lang="en-US" sz="2000" i="1" dirty="0"/>
              <a:t>Publication about a Research Topic”, </a:t>
            </a:r>
            <a:r>
              <a:rPr lang="en-US" sz="2000" dirty="0"/>
              <a:t>ICRA 2020</a:t>
            </a:r>
            <a:r>
              <a:rPr lang="en-US" sz="2000" i="1" dirty="0"/>
              <a:t>&gt;</a:t>
            </a:r>
          </a:p>
          <a:p>
            <a:pPr lvl="1"/>
            <a:endParaRPr lang="en-US" sz="2000" i="1" dirty="0"/>
          </a:p>
          <a:p>
            <a:r>
              <a:rPr lang="en-US" b="1" dirty="0"/>
              <a:t>Website:</a:t>
            </a:r>
            <a:r>
              <a:rPr lang="en-US" dirty="0"/>
              <a:t> &lt;lab.institute.edu/name&gt;</a:t>
            </a:r>
            <a:endParaRPr lang="en-US" sz="2000" dirty="0"/>
          </a:p>
          <a:p>
            <a:endParaRPr lang="en-US" dirty="0"/>
          </a:p>
        </p:txBody>
      </p:sp>
      <p:sp>
        <p:nvSpPr>
          <p:cNvPr id="24" name="Rechteck 23">
            <a:extLst>
              <a:ext uri="{FF2B5EF4-FFF2-40B4-BE49-F238E27FC236}">
                <a16:creationId xmlns:a16="http://schemas.microsoft.com/office/drawing/2014/main" id="{B6DA9E83-A07E-47BC-9CA2-ABCDA80969DA}"/>
              </a:ext>
            </a:extLst>
          </p:cNvPr>
          <p:cNvSpPr/>
          <p:nvPr/>
        </p:nvSpPr>
        <p:spPr>
          <a:xfrm>
            <a:off x="10374594" y="235974"/>
            <a:ext cx="1521151" cy="20201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Your </a:t>
            </a:r>
            <a:br>
              <a:rPr lang="en-US" dirty="0"/>
            </a:br>
            <a:r>
              <a:rPr lang="en-US" dirty="0"/>
              <a:t>Photo</a:t>
            </a:r>
          </a:p>
        </p:txBody>
      </p:sp>
    </p:spTree>
    <p:extLst>
      <p:ext uri="{BB962C8B-B14F-4D97-AF65-F5344CB8AC3E}">
        <p14:creationId xmlns:p14="http://schemas.microsoft.com/office/powerpoint/2010/main" val="37090670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el 13">
            <a:extLst>
              <a:ext uri="{FF2B5EF4-FFF2-40B4-BE49-F238E27FC236}">
                <a16:creationId xmlns:a16="http://schemas.microsoft.com/office/drawing/2014/main" id="{982BF851-14A4-436C-9AFC-EA8227D353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&lt;An interesting problem&gt;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F3DFEE14-2511-4915-8792-83E45A4E5E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CC48F-45B1-42D8-B8EE-0CD0DE1DD982}" type="datetime3">
              <a:rPr lang="en-GB" smtClean="0"/>
              <a:pPr/>
              <a:t>17 May, 2021</a:t>
            </a:fld>
            <a:endParaRPr lang="en-US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A7A1A668-D7B6-4EA2-A1B1-08F0BCA8D3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Workshop on Semantic Representations for Robotics through Continuous Interaction and Incremental Learning</a:t>
            </a:r>
            <a:endParaRPr lang="en-US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D58FCE20-3227-48E7-A249-88F2E439C1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DC28E-F9C6-4B86-BCBF-675A79EF4BF2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15" name="Inhaltsplatzhalter 14">
            <a:extLst>
              <a:ext uri="{FF2B5EF4-FFF2-40B4-BE49-F238E27FC236}">
                <a16:creationId xmlns:a16="http://schemas.microsoft.com/office/drawing/2014/main" id="{5021AF86-97E3-4835-95BF-CAD1FD54CB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1867" y="1825625"/>
            <a:ext cx="11108266" cy="4351338"/>
          </a:xfrm>
        </p:spPr>
        <p:txBody>
          <a:bodyPr>
            <a:normAutofit lnSpcReduction="10000"/>
          </a:bodyPr>
          <a:lstStyle/>
          <a:p>
            <a:r>
              <a:rPr lang="en-US" dirty="0"/>
              <a:t>What is the </a:t>
            </a:r>
            <a:r>
              <a:rPr lang="en-US" b="1" dirty="0"/>
              <a:t>problem</a:t>
            </a:r>
            <a:r>
              <a:rPr lang="en-US" dirty="0"/>
              <a:t>?</a:t>
            </a:r>
          </a:p>
          <a:p>
            <a:pPr lvl="1"/>
            <a:r>
              <a:rPr lang="en-US" dirty="0"/>
              <a:t>Introduce the setting and scientific problem you are you working to solve.</a:t>
            </a:r>
          </a:p>
          <a:p>
            <a:pPr lvl="1"/>
            <a:r>
              <a:rPr lang="en-US" dirty="0"/>
              <a:t>…</a:t>
            </a:r>
          </a:p>
          <a:p>
            <a:r>
              <a:rPr lang="en-US" dirty="0"/>
              <a:t>Why is it </a:t>
            </a:r>
            <a:r>
              <a:rPr lang="en-US" b="1" dirty="0"/>
              <a:t>interesting</a:t>
            </a:r>
            <a:r>
              <a:rPr lang="en-US" dirty="0"/>
              <a:t>? </a:t>
            </a:r>
          </a:p>
          <a:p>
            <a:pPr lvl="1"/>
            <a:r>
              <a:rPr lang="en-US" dirty="0"/>
              <a:t>Why should the problem be solved?</a:t>
            </a:r>
          </a:p>
          <a:p>
            <a:pPr lvl="1"/>
            <a:r>
              <a:rPr lang="en-US" dirty="0"/>
              <a:t>What would be the benefits of a solution?</a:t>
            </a:r>
          </a:p>
          <a:p>
            <a:pPr lvl="1"/>
            <a:r>
              <a:rPr lang="en-US" dirty="0"/>
              <a:t>…</a:t>
            </a:r>
          </a:p>
          <a:p>
            <a:r>
              <a:rPr lang="en-US" dirty="0"/>
              <a:t>Why is it </a:t>
            </a:r>
            <a:r>
              <a:rPr lang="en-US" b="1" dirty="0"/>
              <a:t>hard</a:t>
            </a:r>
            <a:r>
              <a:rPr lang="en-US" dirty="0"/>
              <a:t>?</a:t>
            </a:r>
          </a:p>
          <a:p>
            <a:pPr lvl="1"/>
            <a:r>
              <a:rPr lang="en-US" dirty="0"/>
              <a:t>Why is it difficult to solve the problem?</a:t>
            </a:r>
          </a:p>
          <a:p>
            <a:pPr lvl="1"/>
            <a:r>
              <a:rPr lang="en-US" dirty="0"/>
              <a:t>What are the scientific challenges?</a:t>
            </a:r>
          </a:p>
          <a:p>
            <a:pPr lvl="1"/>
            <a:r>
              <a:rPr lang="en-US" dirty="0"/>
              <a:t>…</a:t>
            </a:r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9E0268B4-A972-45BA-AE10-69670917B7A8}"/>
              </a:ext>
            </a:extLst>
          </p:cNvPr>
          <p:cNvSpPr/>
          <p:nvPr/>
        </p:nvSpPr>
        <p:spPr>
          <a:xfrm>
            <a:off x="9545652" y="2888479"/>
            <a:ext cx="2369626" cy="32884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Image(s)</a:t>
            </a:r>
          </a:p>
        </p:txBody>
      </p:sp>
    </p:spTree>
    <p:extLst>
      <p:ext uri="{BB962C8B-B14F-4D97-AF65-F5344CB8AC3E}">
        <p14:creationId xmlns:p14="http://schemas.microsoft.com/office/powerpoint/2010/main" val="13728532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A0AFC54-1597-4401-880C-A0EDDDECE9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1867" y="365125"/>
            <a:ext cx="5477933" cy="1325563"/>
          </a:xfrm>
          <a:ln>
            <a:noFill/>
          </a:ln>
        </p:spPr>
        <p:txBody>
          <a:bodyPr/>
          <a:lstStyle/>
          <a:p>
            <a:pPr algn="ctr"/>
            <a:r>
              <a:rPr lang="en-US" dirty="0"/>
              <a:t>Contribution</a:t>
            </a:r>
          </a:p>
        </p:txBody>
      </p:sp>
      <p:sp>
        <p:nvSpPr>
          <p:cNvPr id="7" name="Inhaltsplatzhalter 6">
            <a:extLst>
              <a:ext uri="{FF2B5EF4-FFF2-40B4-BE49-F238E27FC236}">
                <a16:creationId xmlns:a16="http://schemas.microsoft.com/office/drawing/2014/main" id="{94DD0567-9255-4526-BD41-FAA5F75928C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41866" y="1825625"/>
            <a:ext cx="5477934" cy="4351338"/>
          </a:xfrm>
          <a:ln>
            <a:noFill/>
          </a:ln>
        </p:spPr>
        <p:txBody>
          <a:bodyPr/>
          <a:lstStyle/>
          <a:p>
            <a:r>
              <a:rPr lang="en-US" sz="2400" dirty="0"/>
              <a:t>What is your contribution?</a:t>
            </a:r>
          </a:p>
          <a:p>
            <a:r>
              <a:rPr lang="en-US" sz="2400" dirty="0"/>
              <a:t>How do you approach the problem?</a:t>
            </a:r>
          </a:p>
          <a:p>
            <a:r>
              <a:rPr lang="en-US" sz="2400" dirty="0"/>
              <a:t>Which methods are you using?</a:t>
            </a:r>
          </a:p>
          <a:p>
            <a:r>
              <a:rPr lang="en-US" sz="2400" dirty="0"/>
              <a:t>What are the (preliminary) results?</a:t>
            </a:r>
          </a:p>
        </p:txBody>
      </p:sp>
      <p:sp>
        <p:nvSpPr>
          <p:cNvPr id="8" name="Inhaltsplatzhalter 7">
            <a:extLst>
              <a:ext uri="{FF2B5EF4-FFF2-40B4-BE49-F238E27FC236}">
                <a16:creationId xmlns:a16="http://schemas.microsoft.com/office/drawing/2014/main" id="{556FE592-C7CD-4AE0-B48F-EDB57C7129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199" y="1825625"/>
            <a:ext cx="5477933" cy="4351338"/>
          </a:xfrm>
          <a:ln>
            <a:noFill/>
          </a:ln>
        </p:spPr>
        <p:txBody>
          <a:bodyPr>
            <a:normAutofit/>
          </a:bodyPr>
          <a:lstStyle/>
          <a:p>
            <a:r>
              <a:rPr lang="en-US" sz="2400" dirty="0"/>
              <a:t>What are the current limitations of your approach?</a:t>
            </a:r>
          </a:p>
          <a:p>
            <a:r>
              <a:rPr lang="en-US" sz="2400" dirty="0"/>
              <a:t>Which scientific challenges are still unsolved?</a:t>
            </a:r>
          </a:p>
          <a:p>
            <a:r>
              <a:rPr lang="en-US" sz="2400" dirty="0"/>
              <a:t>What did not work as hoped for?</a:t>
            </a:r>
          </a:p>
          <a:p>
            <a:r>
              <a:rPr lang="en-US" sz="2400" dirty="0"/>
              <a:t>Where are you </a:t>
            </a:r>
            <a:br>
              <a:rPr lang="en-US" sz="2400" dirty="0"/>
            </a:br>
            <a:r>
              <a:rPr lang="en-US" sz="2400" dirty="0"/>
              <a:t>currently taking </a:t>
            </a:r>
            <a:br>
              <a:rPr lang="en-US" sz="2400" dirty="0"/>
            </a:br>
            <a:r>
              <a:rPr lang="en-US" sz="2400" dirty="0"/>
              <a:t>shortcuts?</a:t>
            </a:r>
          </a:p>
          <a:p>
            <a:r>
              <a:rPr lang="en-US" sz="2400" dirty="0"/>
              <a:t>What are your </a:t>
            </a:r>
            <a:br>
              <a:rPr lang="en-US" sz="2400" dirty="0"/>
            </a:br>
            <a:r>
              <a:rPr lang="en-US" sz="2400" dirty="0"/>
              <a:t>lessons learned?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767A14B1-321F-4C28-AD64-6DBA3B3801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CC48F-45B1-42D8-B8EE-0CD0DE1DD982}" type="datetime3">
              <a:rPr lang="en-GB" smtClean="0"/>
              <a:t>17 May, 2021</a:t>
            </a:fld>
            <a:endParaRPr lang="en-US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9CB6BDA8-F670-4692-8D5A-BC71A5F48B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Workshop on Semantic Representations for Robotics through Continuous Interaction and Incremental Learning</a:t>
            </a:r>
            <a:endParaRPr lang="en-US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4A45C820-A29D-44F9-B765-D0F0E2DA90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7DC28E-F9C6-4B86-BCBF-675A79EF4BF2}" type="slidenum">
              <a:rPr lang="en-US" smtClean="0"/>
              <a:t>4</a:t>
            </a:fld>
            <a:endParaRPr lang="en-US"/>
          </a:p>
        </p:txBody>
      </p:sp>
      <p:sp>
        <p:nvSpPr>
          <p:cNvPr id="10" name="Titel 1">
            <a:extLst>
              <a:ext uri="{FF2B5EF4-FFF2-40B4-BE49-F238E27FC236}">
                <a16:creationId xmlns:a16="http://schemas.microsoft.com/office/drawing/2014/main" id="{2B87E842-1AFD-433C-A199-C014E39FA5D8}"/>
              </a:ext>
            </a:extLst>
          </p:cNvPr>
          <p:cNvSpPr txBox="1">
            <a:spLocks/>
          </p:cNvSpPr>
          <p:nvPr/>
        </p:nvSpPr>
        <p:spPr>
          <a:xfrm>
            <a:off x="6172198" y="365124"/>
            <a:ext cx="5477933" cy="1325563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dirty="0"/>
              <a:t>Limitations</a:t>
            </a:r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A4A17D51-968F-47D1-9FCB-B8971893D63F}"/>
              </a:ext>
            </a:extLst>
          </p:cNvPr>
          <p:cNvSpPr/>
          <p:nvPr/>
        </p:nvSpPr>
        <p:spPr>
          <a:xfrm>
            <a:off x="541866" y="4606183"/>
            <a:ext cx="5357173" cy="151584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Feel free to add and rearrange images </a:t>
            </a:r>
            <a:br>
              <a:rPr lang="en-US" dirty="0"/>
            </a:br>
            <a:r>
              <a:rPr lang="en-US" dirty="0"/>
              <a:t>to illustrate your contributions and limitations</a:t>
            </a:r>
          </a:p>
        </p:txBody>
      </p:sp>
      <p:sp>
        <p:nvSpPr>
          <p:cNvPr id="11" name="Rechteck 10">
            <a:extLst>
              <a:ext uri="{FF2B5EF4-FFF2-40B4-BE49-F238E27FC236}">
                <a16:creationId xmlns:a16="http://schemas.microsoft.com/office/drawing/2014/main" id="{DA6C68ED-2416-496F-9231-E1497A1BAAF8}"/>
              </a:ext>
            </a:extLst>
          </p:cNvPr>
          <p:cNvSpPr/>
          <p:nvPr/>
        </p:nvSpPr>
        <p:spPr>
          <a:xfrm>
            <a:off x="8955993" y="3999432"/>
            <a:ext cx="2597921" cy="21225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Images</a:t>
            </a:r>
          </a:p>
        </p:txBody>
      </p:sp>
    </p:spTree>
    <p:extLst>
      <p:ext uri="{BB962C8B-B14F-4D97-AF65-F5344CB8AC3E}">
        <p14:creationId xmlns:p14="http://schemas.microsoft.com/office/powerpoint/2010/main" val="7916702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302</Words>
  <Application>Microsoft Office PowerPoint</Application>
  <PresentationFormat>Breitbild</PresentationFormat>
  <Paragraphs>48</Paragraphs>
  <Slides>4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</vt:lpstr>
      <vt:lpstr>Workshop Series on Semantic Representations for Robotics</vt:lpstr>
      <vt:lpstr>&lt;Your Name&gt;</vt:lpstr>
      <vt:lpstr>&lt;An interesting problem&gt;</vt:lpstr>
      <vt:lpstr>Contribution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Kartmann</dc:creator>
  <cp:lastModifiedBy>Fabian Paus</cp:lastModifiedBy>
  <cp:revision>68</cp:revision>
  <dcterms:created xsi:type="dcterms:W3CDTF">2021-03-11T08:53:47Z</dcterms:created>
  <dcterms:modified xsi:type="dcterms:W3CDTF">2021-05-17T13:54:08Z</dcterms:modified>
</cp:coreProperties>
</file>